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>
        <p:scale>
          <a:sx n="66" d="100"/>
          <a:sy n="66" d="100"/>
        </p:scale>
        <p:origin x="81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7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67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45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4795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76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53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44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9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8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1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22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9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3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7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4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7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99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Selenium</a:t>
            </a:r>
            <a:r>
              <a:rPr lang="pt-BR" dirty="0"/>
              <a:t> IDE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Ferramenta de testes e automação em </a:t>
            </a:r>
            <a:r>
              <a:rPr lang="pt-BR" dirty="0" smtClean="0"/>
              <a:t>navegador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0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</a:t>
            </a:r>
            <a:r>
              <a:rPr lang="pt-BR" dirty="0" err="1"/>
              <a:t>Selenium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5201" y="4316617"/>
            <a:ext cx="8946541" cy="1894614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</a:t>
            </a:r>
            <a:r>
              <a:rPr lang="pt-BR" dirty="0" err="1"/>
              <a:t>Selenium</a:t>
            </a:r>
            <a:r>
              <a:rPr lang="pt-BR" dirty="0"/>
              <a:t> é uma ferramenta de </a:t>
            </a:r>
            <a:r>
              <a:rPr lang="pt-BR" dirty="0" err="1" smtClean="0"/>
              <a:t>automaçãocom</a:t>
            </a:r>
            <a:r>
              <a:rPr lang="pt-BR" dirty="0" smtClean="0"/>
              <a:t> </a:t>
            </a:r>
            <a:r>
              <a:rPr lang="pt-BR" dirty="0"/>
              <a:t>testes de aplicações web. Ele </a:t>
            </a:r>
            <a:r>
              <a:rPr lang="pt-BR" dirty="0" smtClean="0"/>
              <a:t>faz e grava as </a:t>
            </a:r>
            <a:r>
              <a:rPr lang="pt-BR" dirty="0"/>
              <a:t>ações de usuário, permitindo que testes sejam executados em </a:t>
            </a:r>
            <a:r>
              <a:rPr lang="pt-BR" dirty="0" smtClean="0"/>
              <a:t>navegadores </a:t>
            </a:r>
            <a:r>
              <a:rPr lang="pt-BR" dirty="0"/>
              <a:t>de forma automática. U</a:t>
            </a:r>
            <a:r>
              <a:rPr lang="pt-BR" dirty="0" smtClean="0"/>
              <a:t>sado </a:t>
            </a:r>
            <a:r>
              <a:rPr lang="pt-BR" dirty="0"/>
              <a:t>em desenvolvimento e controle de qualidade, o </a:t>
            </a:r>
            <a:r>
              <a:rPr lang="pt-BR" dirty="0" err="1"/>
              <a:t>Selenium</a:t>
            </a:r>
            <a:r>
              <a:rPr lang="pt-BR" dirty="0"/>
              <a:t> ajuda a detectar erros e validar funcionalidades sem intervenção manual.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86" y="1853248"/>
            <a:ext cx="9256172" cy="22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4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Selenium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4293" y="4260859"/>
            <a:ext cx="8946541" cy="193921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Selenium</a:t>
            </a:r>
            <a:r>
              <a:rPr lang="pt-BR" dirty="0"/>
              <a:t> foi criado em 2004 por </a:t>
            </a:r>
            <a:r>
              <a:rPr lang="pt-BR" b="1" dirty="0"/>
              <a:t>Jason Huggins</a:t>
            </a:r>
            <a:r>
              <a:rPr lang="pt-BR" dirty="0"/>
              <a:t> enquanto trabalhava na </a:t>
            </a:r>
            <a:r>
              <a:rPr lang="pt-BR" dirty="0" err="1"/>
              <a:t>ThoughtWorks</a:t>
            </a:r>
            <a:r>
              <a:rPr lang="pt-BR" dirty="0"/>
              <a:t>. Ele precisava de uma ferramenta para automatizar testes repetitivos, e assim nasceu o </a:t>
            </a:r>
            <a:r>
              <a:rPr lang="pt-BR" dirty="0" err="1" smtClean="0"/>
              <a:t>Selenium</a:t>
            </a:r>
            <a:r>
              <a:rPr lang="pt-BR" dirty="0" smtClean="0"/>
              <a:t>, </a:t>
            </a:r>
            <a:r>
              <a:rPr lang="pt-BR" dirty="0"/>
              <a:t>como uma biblioteca open-</a:t>
            </a:r>
            <a:r>
              <a:rPr lang="pt-BR" dirty="0" err="1"/>
              <a:t>source</a:t>
            </a:r>
            <a:r>
              <a:rPr lang="pt-BR" dirty="0"/>
              <a:t>. Com o tempo, a comunidade expandiu suas funcionalidades, </a:t>
            </a:r>
            <a:r>
              <a:rPr lang="pt-BR" dirty="0" smtClean="0"/>
              <a:t>resultando no </a:t>
            </a:r>
            <a:r>
              <a:rPr lang="pt-BR" dirty="0" err="1" smtClean="0"/>
              <a:t>Selenium</a:t>
            </a:r>
            <a:r>
              <a:rPr lang="pt-BR" dirty="0" smtClean="0"/>
              <a:t> que conhecemos hoje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13" y="1152984"/>
            <a:ext cx="4661814" cy="31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 do </a:t>
            </a:r>
            <a:r>
              <a:rPr lang="pt-BR" dirty="0" err="1"/>
              <a:t>Selenium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5201" y="4316617"/>
            <a:ext cx="8946541" cy="2329510"/>
          </a:xfrm>
        </p:spPr>
        <p:txBody>
          <a:bodyPr>
            <a:normAutofit fontScale="92500"/>
          </a:bodyPr>
          <a:lstStyle/>
          <a:p>
            <a:r>
              <a:rPr lang="pt-BR" dirty="0"/>
              <a:t>O </a:t>
            </a:r>
            <a:r>
              <a:rPr lang="pt-BR" dirty="0" err="1"/>
              <a:t>Selenium</a:t>
            </a:r>
            <a:r>
              <a:rPr lang="pt-BR" dirty="0"/>
              <a:t> oferece recursos robustos para automação</a:t>
            </a:r>
            <a:r>
              <a:rPr lang="pt-BR" dirty="0" smtClean="0"/>
              <a:t>:</a:t>
            </a:r>
          </a:p>
          <a:p>
            <a:r>
              <a:rPr lang="pt-BR" dirty="0" smtClean="0"/>
              <a:t>Cross-Browser </a:t>
            </a:r>
            <a:r>
              <a:rPr lang="pt-BR" dirty="0" err="1"/>
              <a:t>Testing</a:t>
            </a:r>
            <a:r>
              <a:rPr lang="pt-BR" dirty="0"/>
              <a:t>: Suporte para </a:t>
            </a:r>
            <a:r>
              <a:rPr lang="pt-BR" dirty="0" err="1"/>
              <a:t>Chrome</a:t>
            </a:r>
            <a:r>
              <a:rPr lang="pt-BR" dirty="0"/>
              <a:t>, Firefox, Edge, Safari, etc</a:t>
            </a:r>
            <a:r>
              <a:rPr lang="pt-BR" dirty="0" smtClean="0"/>
              <a:t>.</a:t>
            </a:r>
          </a:p>
          <a:p>
            <a:r>
              <a:rPr lang="pt-BR" dirty="0" smtClean="0"/>
              <a:t>Execução </a:t>
            </a:r>
            <a:r>
              <a:rPr lang="pt-BR" dirty="0"/>
              <a:t>distribuída: Usando o </a:t>
            </a:r>
            <a:r>
              <a:rPr lang="pt-BR" dirty="0" err="1"/>
              <a:t>Selenium</a:t>
            </a:r>
            <a:r>
              <a:rPr lang="pt-BR" dirty="0"/>
              <a:t> Grid, é possível executar testes em paralelo em diferentes máquinas e navegadores</a:t>
            </a:r>
            <a:r>
              <a:rPr lang="pt-BR" dirty="0" smtClean="0"/>
              <a:t>.</a:t>
            </a:r>
          </a:p>
          <a:p>
            <a:r>
              <a:rPr lang="pt-BR" dirty="0" smtClean="0"/>
              <a:t>Extensões</a:t>
            </a:r>
            <a:r>
              <a:rPr lang="pt-BR" dirty="0"/>
              <a:t>: </a:t>
            </a:r>
            <a:r>
              <a:rPr lang="pt-BR" dirty="0" err="1"/>
              <a:t>Selenium</a:t>
            </a:r>
            <a:r>
              <a:rPr lang="pt-BR" dirty="0"/>
              <a:t> suporta </a:t>
            </a:r>
            <a:r>
              <a:rPr lang="pt-BR" dirty="0" err="1"/>
              <a:t>plugins</a:t>
            </a:r>
            <a:r>
              <a:rPr lang="pt-BR" dirty="0"/>
              <a:t> e extensões, como o </a:t>
            </a:r>
            <a:r>
              <a:rPr lang="pt-BR" dirty="0" err="1"/>
              <a:t>SelectorsHub</a:t>
            </a:r>
            <a:r>
              <a:rPr lang="pt-BR" dirty="0"/>
              <a:t>, para uma personalização adicional.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86" y="1853248"/>
            <a:ext cx="9256172" cy="22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do </a:t>
            </a:r>
            <a:r>
              <a:rPr lang="pt-BR" dirty="0" err="1"/>
              <a:t>Selenium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5201" y="4316617"/>
            <a:ext cx="8946541" cy="232951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 </a:t>
            </a:r>
            <a:r>
              <a:rPr lang="pt-BR" dirty="0" err="1"/>
              <a:t>Selenium</a:t>
            </a:r>
            <a:r>
              <a:rPr lang="pt-BR" dirty="0"/>
              <a:t> segue uma arquitetura de três camadas:</a:t>
            </a:r>
          </a:p>
          <a:p>
            <a:r>
              <a:rPr lang="pt-BR" b="1" dirty="0" err="1"/>
              <a:t>Client</a:t>
            </a:r>
            <a:r>
              <a:rPr lang="pt-BR" b="1" dirty="0"/>
              <a:t> Library</a:t>
            </a:r>
            <a:r>
              <a:rPr lang="pt-BR" dirty="0"/>
              <a:t>: Interface de programação que comunica com o navegador.</a:t>
            </a:r>
          </a:p>
          <a:p>
            <a:r>
              <a:rPr lang="pt-BR" b="1" dirty="0"/>
              <a:t>JSON </a:t>
            </a:r>
            <a:r>
              <a:rPr lang="pt-BR" b="1" dirty="0" err="1"/>
              <a:t>Wire</a:t>
            </a:r>
            <a:r>
              <a:rPr lang="pt-BR" b="1" dirty="0"/>
              <a:t> </a:t>
            </a:r>
            <a:r>
              <a:rPr lang="pt-BR" b="1" dirty="0" err="1"/>
              <a:t>Protocol</a:t>
            </a:r>
            <a:r>
              <a:rPr lang="pt-BR" dirty="0"/>
              <a:t>: Protocolo de comunicação entre o </a:t>
            </a:r>
            <a:r>
              <a:rPr lang="pt-BR" dirty="0" err="1"/>
              <a:t>WebDriver</a:t>
            </a:r>
            <a:r>
              <a:rPr lang="pt-BR" dirty="0"/>
              <a:t> e o navegador.</a:t>
            </a:r>
          </a:p>
          <a:p>
            <a:r>
              <a:rPr lang="pt-BR" b="1" dirty="0"/>
              <a:t>Drivers de Navegador</a:t>
            </a:r>
            <a:r>
              <a:rPr lang="pt-BR" dirty="0"/>
              <a:t>: Cada navegador tem um driver específico (ex.: </a:t>
            </a:r>
            <a:r>
              <a:rPr lang="pt-BR" dirty="0" err="1"/>
              <a:t>ChromeDriver</a:t>
            </a:r>
            <a:r>
              <a:rPr lang="pt-BR" dirty="0"/>
              <a:t> para </a:t>
            </a:r>
            <a:r>
              <a:rPr lang="pt-BR" dirty="0" err="1"/>
              <a:t>Chrome</a:t>
            </a:r>
            <a:r>
              <a:rPr lang="pt-BR" dirty="0"/>
              <a:t>), que executa comandos simulando ações de um usuário.</a:t>
            </a:r>
          </a:p>
          <a:p>
            <a:r>
              <a:rPr lang="pt-BR" dirty="0"/>
              <a:t>Essa arquitetura </a:t>
            </a:r>
            <a:r>
              <a:rPr lang="pt-BR" dirty="0" smtClean="0"/>
              <a:t>garante </a:t>
            </a:r>
            <a:r>
              <a:rPr lang="pt-BR" dirty="0"/>
              <a:t>compatibilidade com diversos navegadores e sistemas operacionais.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71" y="1201942"/>
            <a:ext cx="55372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27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 Suportadas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5201" y="4316617"/>
            <a:ext cx="8946541" cy="2329510"/>
          </a:xfrm>
        </p:spPr>
        <p:txBody>
          <a:bodyPr>
            <a:normAutofit/>
          </a:bodyPr>
          <a:lstStyle/>
          <a:p>
            <a:r>
              <a:rPr lang="pt-BR" b="1" dirty="0" smtClean="0"/>
              <a:t>Java</a:t>
            </a:r>
            <a:r>
              <a:rPr lang="pt-BR" dirty="0" smtClean="0"/>
              <a:t> </a:t>
            </a:r>
            <a:r>
              <a:rPr lang="pt-BR" dirty="0"/>
              <a:t>(muito popular para </a:t>
            </a:r>
            <a:r>
              <a:rPr lang="pt-BR" dirty="0" err="1"/>
              <a:t>Selenium</a:t>
            </a:r>
            <a:r>
              <a:rPr lang="pt-BR" dirty="0"/>
              <a:t>)</a:t>
            </a:r>
          </a:p>
          <a:p>
            <a:r>
              <a:rPr lang="pt-BR" b="1" dirty="0"/>
              <a:t>Python</a:t>
            </a:r>
            <a:r>
              <a:rPr lang="pt-BR" dirty="0"/>
              <a:t> (simples e direto, ideal para iniciantes)</a:t>
            </a:r>
          </a:p>
          <a:p>
            <a:r>
              <a:rPr lang="pt-BR" b="1" dirty="0"/>
              <a:t>C#</a:t>
            </a:r>
            <a:r>
              <a:rPr lang="pt-BR" dirty="0"/>
              <a:t> (integrado em ambientes Microsoft)</a:t>
            </a:r>
          </a:p>
          <a:p>
            <a:r>
              <a:rPr lang="pt-BR" b="1" dirty="0" err="1"/>
              <a:t>JavaScript</a:t>
            </a:r>
            <a:r>
              <a:rPr lang="pt-BR" dirty="0"/>
              <a:t> (frequentemente usado no </a:t>
            </a:r>
            <a:r>
              <a:rPr lang="pt-BR" dirty="0" err="1"/>
              <a:t>frontend</a:t>
            </a:r>
            <a:r>
              <a:rPr lang="pt-BR" dirty="0"/>
              <a:t>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62" y="1232137"/>
            <a:ext cx="5543618" cy="30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0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do </a:t>
            </a:r>
            <a:r>
              <a:rPr lang="pt-BR" dirty="0" err="1"/>
              <a:t>Selenium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5201" y="4351518"/>
            <a:ext cx="8946541" cy="2396417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Principais vantagens:</a:t>
            </a:r>
          </a:p>
          <a:p>
            <a:r>
              <a:rPr lang="pt-BR" b="1" dirty="0"/>
              <a:t>Open-</a:t>
            </a:r>
            <a:r>
              <a:rPr lang="pt-BR" b="1" dirty="0" err="1"/>
              <a:t>Source</a:t>
            </a:r>
            <a:r>
              <a:rPr lang="pt-BR" b="1" dirty="0"/>
              <a:t> e Flexível:</a:t>
            </a:r>
            <a:r>
              <a:rPr lang="pt-BR" dirty="0"/>
              <a:t> Gratuito, com uma comunidade ativa e possibilidade de integração com outras ferramentas.</a:t>
            </a:r>
          </a:p>
          <a:p>
            <a:r>
              <a:rPr lang="pt-BR" b="1" dirty="0"/>
              <a:t>Cross-Browser e Cross-Platform:</a:t>
            </a:r>
            <a:r>
              <a:rPr lang="pt-BR" dirty="0"/>
              <a:t> Suporta múltiplos navegadores e sistemas operacionais.</a:t>
            </a:r>
          </a:p>
          <a:p>
            <a:r>
              <a:rPr lang="pt-BR" b="1" dirty="0"/>
              <a:t>Escalabilidade:</a:t>
            </a:r>
            <a:r>
              <a:rPr lang="pt-BR" dirty="0"/>
              <a:t> Com o </a:t>
            </a:r>
            <a:r>
              <a:rPr lang="pt-BR" dirty="0" err="1"/>
              <a:t>Selenium</a:t>
            </a:r>
            <a:r>
              <a:rPr lang="pt-BR" dirty="0"/>
              <a:t> Grid, testes podem ser escalados para execução </a:t>
            </a:r>
            <a:r>
              <a:rPr lang="pt-BR" dirty="0" smtClean="0"/>
              <a:t>paralela em várias máquinas.</a:t>
            </a:r>
            <a:endParaRPr lang="pt-BR" dirty="0"/>
          </a:p>
          <a:p>
            <a:r>
              <a:rPr lang="pt-BR" b="1" dirty="0"/>
              <a:t>Integração com CI/CD</a:t>
            </a:r>
            <a:r>
              <a:rPr lang="pt-BR" dirty="0"/>
              <a:t>: Fácil integração com pipelines de entrega contínua.</a:t>
            </a:r>
          </a:p>
          <a:p>
            <a:r>
              <a:rPr lang="pt-BR" dirty="0"/>
              <a:t>Esses recursos tornam o </a:t>
            </a:r>
            <a:r>
              <a:rPr lang="pt-BR" dirty="0" err="1"/>
              <a:t>Selenium</a:t>
            </a:r>
            <a:r>
              <a:rPr lang="pt-BR" dirty="0"/>
              <a:t> ideal para equipes e</a:t>
            </a:r>
            <a:r>
              <a:rPr lang="pt-BR" dirty="0" smtClean="0"/>
              <a:t> </a:t>
            </a:r>
            <a:r>
              <a:rPr lang="pt-BR" dirty="0"/>
              <a:t>ambientes de teste contínuo.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721" y="1152983"/>
            <a:ext cx="4745450" cy="31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83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Complexidade e Desafios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75201" y="4461583"/>
            <a:ext cx="8946541" cy="2396417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/>
              <a:t>Curva </a:t>
            </a:r>
            <a:r>
              <a:rPr lang="pt-BR" b="1" dirty="0"/>
              <a:t>de aprendizado</a:t>
            </a:r>
            <a:r>
              <a:rPr lang="pt-BR" dirty="0"/>
              <a:t>: Exige conhecimento de </a:t>
            </a:r>
            <a:r>
              <a:rPr lang="pt-BR" dirty="0" smtClean="0"/>
              <a:t>programação, HTML e CSS </a:t>
            </a:r>
            <a:r>
              <a:rPr lang="pt-BR" dirty="0"/>
              <a:t>e familiaridade </a:t>
            </a:r>
            <a:r>
              <a:rPr lang="pt-BR" dirty="0" smtClean="0"/>
              <a:t>com outros </a:t>
            </a:r>
            <a:r>
              <a:rPr lang="pt-BR" dirty="0"/>
              <a:t>elementos de UI.</a:t>
            </a:r>
          </a:p>
          <a:p>
            <a:r>
              <a:rPr lang="pt-BR" b="1" dirty="0"/>
              <a:t>Manutenção de testes</a:t>
            </a:r>
            <a:r>
              <a:rPr lang="pt-BR" dirty="0"/>
              <a:t>: Mudanças na </a:t>
            </a:r>
            <a:r>
              <a:rPr lang="pt-BR" dirty="0" smtClean="0"/>
              <a:t>UI </a:t>
            </a:r>
            <a:r>
              <a:rPr lang="pt-BR" dirty="0"/>
              <a:t>podem </a:t>
            </a:r>
            <a:r>
              <a:rPr lang="pt-BR" dirty="0" smtClean="0"/>
              <a:t>dificultar </a:t>
            </a:r>
            <a:r>
              <a:rPr lang="pt-BR" dirty="0"/>
              <a:t>scripts de teste.</a:t>
            </a:r>
          </a:p>
          <a:p>
            <a:r>
              <a:rPr lang="pt-BR" b="1" dirty="0"/>
              <a:t>Instalação e Configuração</a:t>
            </a:r>
            <a:r>
              <a:rPr lang="pt-BR" dirty="0"/>
              <a:t>: Configurar </a:t>
            </a:r>
            <a:r>
              <a:rPr lang="pt-BR" dirty="0" smtClean="0"/>
              <a:t>o </a:t>
            </a:r>
            <a:r>
              <a:rPr lang="pt-BR" dirty="0" err="1" smtClean="0"/>
              <a:t>WebDriver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/>
              <a:t>Selenium</a:t>
            </a:r>
            <a:r>
              <a:rPr lang="pt-BR" dirty="0"/>
              <a:t> Grid pode ser complexo.</a:t>
            </a:r>
          </a:p>
          <a:p>
            <a:r>
              <a:rPr lang="pt-BR" b="1" dirty="0"/>
              <a:t>Não suporta testes de desktop</a:t>
            </a:r>
            <a:r>
              <a:rPr lang="pt-BR" dirty="0"/>
              <a:t>: </a:t>
            </a:r>
            <a:r>
              <a:rPr lang="pt-BR" dirty="0" err="1"/>
              <a:t>Selenium</a:t>
            </a:r>
            <a:r>
              <a:rPr lang="pt-BR" dirty="0"/>
              <a:t> é limitado a aplicações web.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26" y="1152983"/>
            <a:ext cx="3271489" cy="327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6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554</TotalTime>
  <Words>433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Íon</vt:lpstr>
      <vt:lpstr>Selenium IDE</vt:lpstr>
      <vt:lpstr>Introdução ao Selenium</vt:lpstr>
      <vt:lpstr>História do Selenium</vt:lpstr>
      <vt:lpstr>Recursos do Selenium</vt:lpstr>
      <vt:lpstr>Arquitetura do Selenium</vt:lpstr>
      <vt:lpstr>Linguagens Suportadas</vt:lpstr>
      <vt:lpstr>Vantagens do Selenium</vt:lpstr>
      <vt:lpstr>Complexidade e Desafios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IDE</dc:title>
  <dc:creator>Jose Luiz</dc:creator>
  <cp:lastModifiedBy>Jose Luiz</cp:lastModifiedBy>
  <cp:revision>7</cp:revision>
  <dcterms:created xsi:type="dcterms:W3CDTF">2024-10-29T16:54:29Z</dcterms:created>
  <dcterms:modified xsi:type="dcterms:W3CDTF">2024-10-30T02:08:48Z</dcterms:modified>
</cp:coreProperties>
</file>